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606"/>
    <a:srgbClr val="00863D"/>
    <a:srgbClr val="1B70A9"/>
    <a:srgbClr val="A5EDA1"/>
    <a:srgbClr val="99FF99"/>
    <a:srgbClr val="8E0808"/>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102" y="213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266894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422962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4024407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2968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9E919-0CB2-47A7-9110-EB60DEF1542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125763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F9E919-0CB2-47A7-9110-EB60DEF1542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410284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F9E919-0CB2-47A7-9110-EB60DEF15420}" type="datetimeFigureOut">
              <a:rPr lang="en-US" smtClean="0"/>
              <a:t>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254052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F9E919-0CB2-47A7-9110-EB60DEF15420}" type="datetimeFigureOut">
              <a:rPr lang="en-US" smtClean="0"/>
              <a:t>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96298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9E919-0CB2-47A7-9110-EB60DEF15420}" type="datetimeFigureOut">
              <a:rPr lang="en-US" smtClean="0"/>
              <a:t>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48711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9E919-0CB2-47A7-9110-EB60DEF1542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131605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9E919-0CB2-47A7-9110-EB60DEF1542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81F854-C076-4FD2-B511-8AD629748AD4}" type="slidenum">
              <a:rPr lang="en-US" smtClean="0"/>
              <a:t>‹#›</a:t>
            </a:fld>
            <a:endParaRPr lang="en-US"/>
          </a:p>
        </p:txBody>
      </p:sp>
    </p:spTree>
    <p:extLst>
      <p:ext uri="{BB962C8B-B14F-4D97-AF65-F5344CB8AC3E}">
        <p14:creationId xmlns:p14="http://schemas.microsoft.com/office/powerpoint/2010/main" val="3413375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FAF9E919-0CB2-47A7-9110-EB60DEF15420}" type="datetimeFigureOut">
              <a:rPr lang="en-US" smtClean="0"/>
              <a:t>2/20/2015</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7A81F854-C076-4FD2-B511-8AD629748AD4}" type="slidenum">
              <a:rPr lang="en-US" smtClean="0"/>
              <a:t>‹#›</a:t>
            </a:fld>
            <a:endParaRPr lang="en-US"/>
          </a:p>
        </p:txBody>
      </p:sp>
    </p:spTree>
    <p:extLst>
      <p:ext uri="{BB962C8B-B14F-4D97-AF65-F5344CB8AC3E}">
        <p14:creationId xmlns:p14="http://schemas.microsoft.com/office/powerpoint/2010/main" val="3893005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hyperlink" Target="mailto:support@graphicsland.com" TargetMode="External"/><Relationship Id="rId4" Type="http://schemas.openxmlformats.org/officeDocument/2006/relationships/hyperlink" Target="http://www.makesigns.com/SciPosters_Home.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0" y="0"/>
            <a:ext cx="43891200" cy="32918400"/>
          </a:xfrm>
          <a:prstGeom prst="rect">
            <a:avLst/>
          </a:prstGeom>
          <a:gradFill>
            <a:gsLst>
              <a:gs pos="50000">
                <a:srgbClr val="4C8FBC"/>
              </a:gs>
              <a:gs pos="0">
                <a:srgbClr val="F5F7FC"/>
              </a:gs>
              <a:gs pos="21000">
                <a:srgbClr val="9BBFDA"/>
              </a:gs>
              <a:gs pos="74000">
                <a:schemeClr val="bg1"/>
              </a:gs>
              <a:gs pos="100000">
                <a:srgbClr val="79A9CD"/>
              </a:gs>
              <a:gs pos="35000">
                <a:schemeClr val="accent1">
                  <a:tint val="23500"/>
                  <a:satMod val="16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02400" y="15568896"/>
            <a:ext cx="13106400" cy="11482103"/>
          </a:xfrm>
          <a:prstGeom prst="rect">
            <a:avLst/>
          </a:prstGeom>
          <a:solidFill>
            <a:schemeClr val="bg1"/>
          </a:solidFill>
          <a:ln w="127000">
            <a:noFill/>
          </a:ln>
          <a:effectLst>
            <a:outerShdw dist="38100" dir="2700000" sx="101000" sy="101000" algn="tl" rotWithShape="0">
              <a:srgbClr val="1B70A9"/>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14737080" y="5370292"/>
            <a:ext cx="14417040" cy="5048510"/>
          </a:xfrm>
          <a:prstGeom prst="rect">
            <a:avLst/>
          </a:prstGeom>
          <a:solidFill>
            <a:schemeClr val="bg1"/>
          </a:solidFill>
          <a:ln w="127000">
            <a:noFill/>
          </a:ln>
          <a:effectLst>
            <a:outerShdw dist="38100" dir="2700000" sx="101000" sy="101000" algn="tl" rotWithShape="0">
              <a:srgbClr val="00863D"/>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14737080" y="11226004"/>
            <a:ext cx="14417040" cy="12929396"/>
          </a:xfrm>
          <a:prstGeom prst="rect">
            <a:avLst/>
          </a:prstGeom>
          <a:solidFill>
            <a:schemeClr val="bg1"/>
          </a:solidFill>
          <a:ln w="127000">
            <a:noFill/>
          </a:ln>
          <a:effectLst>
            <a:outerShdw dist="38100" dir="2700000" sx="101000" sy="101000" algn="tl" rotWithShape="0">
              <a:srgbClr val="00863D"/>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14737080" y="25188365"/>
            <a:ext cx="14417040" cy="5048510"/>
          </a:xfrm>
          <a:prstGeom prst="rect">
            <a:avLst/>
          </a:prstGeom>
          <a:solidFill>
            <a:schemeClr val="bg1"/>
          </a:solidFill>
          <a:ln w="127000">
            <a:noFill/>
          </a:ln>
          <a:effectLst>
            <a:outerShdw dist="38100" dir="2700000" sx="101000" sy="101000" algn="tl" rotWithShape="0">
              <a:srgbClr val="00863D"/>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30175200" y="5370292"/>
            <a:ext cx="13106400" cy="7202708"/>
          </a:xfrm>
          <a:prstGeom prst="rect">
            <a:avLst/>
          </a:prstGeom>
          <a:solidFill>
            <a:schemeClr val="bg1"/>
          </a:solidFill>
          <a:ln w="127000">
            <a:noFill/>
          </a:ln>
          <a:effectLst>
            <a:outerShdw dist="38100" dir="2700000" sx="101000" sy="101000" algn="tl" rotWithShape="0">
              <a:srgbClr val="1B70A9"/>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0175200" y="13147456"/>
            <a:ext cx="13106400" cy="14565164"/>
          </a:xfrm>
          <a:prstGeom prst="rect">
            <a:avLst/>
          </a:prstGeom>
          <a:solidFill>
            <a:schemeClr val="bg1"/>
          </a:solidFill>
          <a:ln w="127000">
            <a:noFill/>
          </a:ln>
          <a:effectLst>
            <a:outerShdw dist="38100" dir="2700000" sx="101000" sy="101000" algn="tl" rotWithShape="0">
              <a:srgbClr val="700606"/>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402400" y="5370292"/>
            <a:ext cx="13106400" cy="9412508"/>
          </a:xfrm>
          <a:prstGeom prst="rect">
            <a:avLst/>
          </a:prstGeom>
          <a:solidFill>
            <a:schemeClr val="bg1"/>
          </a:solidFill>
          <a:ln w="127000">
            <a:noFill/>
          </a:ln>
          <a:effectLst>
            <a:outerShdw dist="38100" dir="2700000" sx="101000" sy="101000" algn="tl" rotWithShape="0">
              <a:srgbClr val="700606"/>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7" descr="W:\Customers\LOGOS\L\Lewis University\Lewis Univ white.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728400" y="969051"/>
            <a:ext cx="6418262" cy="343625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W:\Templates\Test Templates\Scientific Posters\Online\Custom School Templates\Lewis University\NewPosters\LowellStahlLogo.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108" y="28622150"/>
            <a:ext cx="12944092" cy="322945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954789" y="5889171"/>
            <a:ext cx="9696822" cy="1107996"/>
          </a:xfrm>
          <a:prstGeom prst="rect">
            <a:avLst/>
          </a:prstGeom>
          <a:noFill/>
        </p:spPr>
        <p:txBody>
          <a:bodyPr wrap="none" rtlCol="0">
            <a:spAutoFit/>
          </a:bodyPr>
          <a:lstStyle/>
          <a:p>
            <a:r>
              <a:rPr lang="en-US" sz="6600" smtClean="0">
                <a:solidFill>
                  <a:srgbClr val="700606"/>
                </a:solidFill>
              </a:rPr>
              <a:t>PROBLEM &amp; OPPORTUNITY:</a:t>
            </a:r>
            <a:endParaRPr lang="en-US" sz="4000">
              <a:solidFill>
                <a:srgbClr val="700606"/>
              </a:solidFill>
            </a:endParaRPr>
          </a:p>
        </p:txBody>
      </p:sp>
      <p:sp>
        <p:nvSpPr>
          <p:cNvPr id="13" name="TextBox 12"/>
          <p:cNvSpPr txBox="1"/>
          <p:nvPr/>
        </p:nvSpPr>
        <p:spPr>
          <a:xfrm>
            <a:off x="1004722" y="7071020"/>
            <a:ext cx="11596957" cy="2123658"/>
          </a:xfrm>
          <a:prstGeom prst="rect">
            <a:avLst/>
          </a:prstGeom>
          <a:noFill/>
        </p:spPr>
        <p:txBody>
          <a:bodyPr wrap="none" rtlCol="0">
            <a:spAutoFit/>
          </a:bodyPr>
          <a:lstStyle/>
          <a:p>
            <a:r>
              <a:rPr lang="en-US" sz="4400" smtClean="0"/>
              <a:t>• What problem will your business idea address?</a:t>
            </a:r>
          </a:p>
          <a:p>
            <a:r>
              <a:rPr lang="en-US" sz="4400" smtClean="0"/>
              <a:t>• Is there currently an unmet need in the market?</a:t>
            </a:r>
          </a:p>
          <a:p>
            <a:r>
              <a:rPr lang="en-US" sz="4400" smtClean="0"/>
              <a:t>• How large is the market size?</a:t>
            </a:r>
            <a:endParaRPr lang="en-US" sz="4400"/>
          </a:p>
        </p:txBody>
      </p:sp>
      <p:sp>
        <p:nvSpPr>
          <p:cNvPr id="14" name="TextBox 13"/>
          <p:cNvSpPr txBox="1"/>
          <p:nvPr/>
        </p:nvSpPr>
        <p:spPr>
          <a:xfrm>
            <a:off x="4815605" y="9864804"/>
            <a:ext cx="3975191" cy="1107996"/>
          </a:xfrm>
          <a:prstGeom prst="rect">
            <a:avLst/>
          </a:prstGeom>
          <a:noFill/>
        </p:spPr>
        <p:txBody>
          <a:bodyPr wrap="none" rtlCol="0">
            <a:spAutoFit/>
          </a:bodyPr>
          <a:lstStyle/>
          <a:p>
            <a:r>
              <a:rPr lang="en-US" sz="6600" smtClean="0">
                <a:solidFill>
                  <a:srgbClr val="700606"/>
                </a:solidFill>
              </a:rPr>
              <a:t>SOLUTION:</a:t>
            </a:r>
            <a:endParaRPr lang="en-US" sz="4000">
              <a:solidFill>
                <a:srgbClr val="700606"/>
              </a:solidFill>
            </a:endParaRPr>
          </a:p>
        </p:txBody>
      </p:sp>
      <p:sp>
        <p:nvSpPr>
          <p:cNvPr id="15" name="TextBox 14"/>
          <p:cNvSpPr txBox="1"/>
          <p:nvPr/>
        </p:nvSpPr>
        <p:spPr>
          <a:xfrm>
            <a:off x="909536" y="10744200"/>
            <a:ext cx="11787329" cy="2800767"/>
          </a:xfrm>
          <a:prstGeom prst="rect">
            <a:avLst/>
          </a:prstGeom>
          <a:noFill/>
        </p:spPr>
        <p:txBody>
          <a:bodyPr wrap="none" rtlCol="0">
            <a:spAutoFit/>
          </a:bodyPr>
          <a:lstStyle/>
          <a:p>
            <a:r>
              <a:rPr lang="en-US" sz="4400" smtClean="0"/>
              <a:t>• How will your business idea help solve the above</a:t>
            </a:r>
          </a:p>
          <a:p>
            <a:r>
              <a:rPr lang="en-US" sz="4400"/>
              <a:t>p</a:t>
            </a:r>
            <a:r>
              <a:rPr lang="en-US" sz="4400" smtClean="0"/>
              <a:t>roblem?</a:t>
            </a:r>
          </a:p>
          <a:p>
            <a:r>
              <a:rPr lang="en-US" sz="4400" smtClean="0"/>
              <a:t>• How does it address the specific need?</a:t>
            </a:r>
          </a:p>
          <a:p>
            <a:r>
              <a:rPr lang="en-US" sz="4400" smtClean="0"/>
              <a:t>• Is someone already doing the same thing?</a:t>
            </a:r>
            <a:endParaRPr lang="en-US" sz="4400"/>
          </a:p>
        </p:txBody>
      </p:sp>
      <p:sp>
        <p:nvSpPr>
          <p:cNvPr id="18" name="TextBox 17"/>
          <p:cNvSpPr txBox="1"/>
          <p:nvPr/>
        </p:nvSpPr>
        <p:spPr>
          <a:xfrm>
            <a:off x="2525491" y="16748811"/>
            <a:ext cx="8555419" cy="1107996"/>
          </a:xfrm>
          <a:prstGeom prst="rect">
            <a:avLst/>
          </a:prstGeom>
          <a:noFill/>
        </p:spPr>
        <p:txBody>
          <a:bodyPr wrap="none" rtlCol="0">
            <a:spAutoFit/>
          </a:bodyPr>
          <a:lstStyle/>
          <a:p>
            <a:r>
              <a:rPr lang="en-US" sz="6600" smtClean="0">
                <a:solidFill>
                  <a:srgbClr val="0070C0"/>
                </a:solidFill>
              </a:rPr>
              <a:t>CUSTOMERS &amp; MARKET:</a:t>
            </a:r>
            <a:endParaRPr lang="en-US" sz="4000">
              <a:solidFill>
                <a:srgbClr val="0070C0"/>
              </a:solidFill>
            </a:endParaRPr>
          </a:p>
        </p:txBody>
      </p:sp>
      <p:sp>
        <p:nvSpPr>
          <p:cNvPr id="19" name="TextBox 18"/>
          <p:cNvSpPr txBox="1"/>
          <p:nvPr/>
        </p:nvSpPr>
        <p:spPr>
          <a:xfrm>
            <a:off x="629651" y="17930660"/>
            <a:ext cx="12347098" cy="2123658"/>
          </a:xfrm>
          <a:prstGeom prst="rect">
            <a:avLst/>
          </a:prstGeom>
          <a:noFill/>
        </p:spPr>
        <p:txBody>
          <a:bodyPr wrap="none" rtlCol="0">
            <a:spAutoFit/>
          </a:bodyPr>
          <a:lstStyle/>
          <a:p>
            <a:r>
              <a:rPr lang="en-US" sz="4400" smtClean="0"/>
              <a:t>• Who are the primary consumers of the product?</a:t>
            </a:r>
          </a:p>
          <a:p>
            <a:r>
              <a:rPr lang="en-US" sz="4400" smtClean="0"/>
              <a:t>• Describe the target market you are going to sell the</a:t>
            </a:r>
          </a:p>
          <a:p>
            <a:r>
              <a:rPr lang="en-US" sz="4400"/>
              <a:t>p</a:t>
            </a:r>
            <a:r>
              <a:rPr lang="en-US" sz="4400" smtClean="0"/>
              <a:t>roduct/ service to.</a:t>
            </a:r>
            <a:endParaRPr lang="en-US" sz="4400"/>
          </a:p>
        </p:txBody>
      </p:sp>
      <p:sp>
        <p:nvSpPr>
          <p:cNvPr id="22" name="TextBox 21"/>
          <p:cNvSpPr txBox="1"/>
          <p:nvPr/>
        </p:nvSpPr>
        <p:spPr>
          <a:xfrm>
            <a:off x="18888641" y="5889171"/>
            <a:ext cx="6113918" cy="1107996"/>
          </a:xfrm>
          <a:prstGeom prst="rect">
            <a:avLst/>
          </a:prstGeom>
          <a:noFill/>
        </p:spPr>
        <p:txBody>
          <a:bodyPr wrap="none" rtlCol="0">
            <a:spAutoFit/>
          </a:bodyPr>
          <a:lstStyle/>
          <a:p>
            <a:pPr algn="ctr"/>
            <a:r>
              <a:rPr lang="en-US" sz="6600" smtClean="0">
                <a:solidFill>
                  <a:srgbClr val="00863D"/>
                </a:solidFill>
              </a:rPr>
              <a:t>YOUR BUSINESS:</a:t>
            </a:r>
            <a:endParaRPr lang="en-US" sz="4000">
              <a:solidFill>
                <a:srgbClr val="00863D"/>
              </a:solidFill>
            </a:endParaRPr>
          </a:p>
        </p:txBody>
      </p:sp>
      <p:sp>
        <p:nvSpPr>
          <p:cNvPr id="23" name="TextBox 22"/>
          <p:cNvSpPr txBox="1"/>
          <p:nvPr/>
        </p:nvSpPr>
        <p:spPr>
          <a:xfrm>
            <a:off x="15870924" y="7071020"/>
            <a:ext cx="12149352" cy="2123658"/>
          </a:xfrm>
          <a:prstGeom prst="rect">
            <a:avLst/>
          </a:prstGeom>
          <a:noFill/>
        </p:spPr>
        <p:txBody>
          <a:bodyPr wrap="none" rtlCol="0">
            <a:spAutoFit/>
          </a:bodyPr>
          <a:lstStyle/>
          <a:p>
            <a:r>
              <a:rPr lang="en-US" sz="4400" smtClean="0"/>
              <a:t>Describe the business in 1-2 sentences. Use pictures</a:t>
            </a:r>
          </a:p>
          <a:p>
            <a:r>
              <a:rPr lang="en-US" sz="4400" smtClean="0"/>
              <a:t>Of the product, the business name, the logo and the</a:t>
            </a:r>
          </a:p>
          <a:p>
            <a:r>
              <a:rPr lang="en-US" sz="4400" smtClean="0"/>
              <a:t>Value proposition. </a:t>
            </a:r>
            <a:endParaRPr lang="en-US" sz="4400"/>
          </a:p>
        </p:txBody>
      </p:sp>
      <p:sp>
        <p:nvSpPr>
          <p:cNvPr id="28" name="TextBox 27"/>
          <p:cNvSpPr txBox="1"/>
          <p:nvPr/>
        </p:nvSpPr>
        <p:spPr>
          <a:xfrm>
            <a:off x="19696427" y="26221338"/>
            <a:ext cx="4498347" cy="1107996"/>
          </a:xfrm>
          <a:prstGeom prst="rect">
            <a:avLst/>
          </a:prstGeom>
          <a:noFill/>
        </p:spPr>
        <p:txBody>
          <a:bodyPr wrap="none" rtlCol="0">
            <a:spAutoFit/>
          </a:bodyPr>
          <a:lstStyle/>
          <a:p>
            <a:pPr algn="ctr"/>
            <a:r>
              <a:rPr lang="en-US" sz="6600" smtClean="0">
                <a:solidFill>
                  <a:srgbClr val="00863D"/>
                </a:solidFill>
              </a:rPr>
              <a:t>FINANCIALS:</a:t>
            </a:r>
            <a:endParaRPr lang="en-US" sz="4000">
              <a:solidFill>
                <a:srgbClr val="00863D"/>
              </a:solidFill>
            </a:endParaRPr>
          </a:p>
        </p:txBody>
      </p:sp>
      <p:sp>
        <p:nvSpPr>
          <p:cNvPr id="29" name="TextBox 28"/>
          <p:cNvSpPr txBox="1"/>
          <p:nvPr/>
        </p:nvSpPr>
        <p:spPr>
          <a:xfrm>
            <a:off x="15694143" y="27403187"/>
            <a:ext cx="12502915" cy="2123658"/>
          </a:xfrm>
          <a:prstGeom prst="rect">
            <a:avLst/>
          </a:prstGeom>
          <a:noFill/>
        </p:spPr>
        <p:txBody>
          <a:bodyPr wrap="square" rtlCol="0">
            <a:spAutoFit/>
          </a:bodyPr>
          <a:lstStyle/>
          <a:p>
            <a:r>
              <a:rPr lang="en-US" sz="4400" smtClean="0"/>
              <a:t>• How much money do you need to start the  business?</a:t>
            </a:r>
          </a:p>
          <a:p>
            <a:r>
              <a:rPr lang="en-US" sz="4400" smtClean="0"/>
              <a:t>• How do you plan on getting this money?</a:t>
            </a:r>
            <a:endParaRPr lang="en-US" sz="4400"/>
          </a:p>
        </p:txBody>
      </p:sp>
      <p:sp>
        <p:nvSpPr>
          <p:cNvPr id="31" name="TextBox 30"/>
          <p:cNvSpPr txBox="1"/>
          <p:nvPr/>
        </p:nvSpPr>
        <p:spPr>
          <a:xfrm>
            <a:off x="30968156" y="5889171"/>
            <a:ext cx="11825288" cy="1107996"/>
          </a:xfrm>
          <a:prstGeom prst="rect">
            <a:avLst/>
          </a:prstGeom>
          <a:noFill/>
        </p:spPr>
        <p:txBody>
          <a:bodyPr wrap="none" rtlCol="0">
            <a:spAutoFit/>
          </a:bodyPr>
          <a:lstStyle/>
          <a:p>
            <a:r>
              <a:rPr lang="en-US" sz="6600" smtClean="0">
                <a:solidFill>
                  <a:srgbClr val="0070C0"/>
                </a:solidFill>
              </a:rPr>
              <a:t>OPERATIONS &amp; REVENUE MODEL:</a:t>
            </a:r>
            <a:endParaRPr lang="en-US" sz="4000">
              <a:solidFill>
                <a:srgbClr val="0070C0"/>
              </a:solidFill>
            </a:endParaRPr>
          </a:p>
        </p:txBody>
      </p:sp>
      <p:sp>
        <p:nvSpPr>
          <p:cNvPr id="32" name="TextBox 31"/>
          <p:cNvSpPr txBox="1"/>
          <p:nvPr/>
        </p:nvSpPr>
        <p:spPr>
          <a:xfrm>
            <a:off x="31306197" y="7071020"/>
            <a:ext cx="11149206" cy="4154984"/>
          </a:xfrm>
          <a:prstGeom prst="rect">
            <a:avLst/>
          </a:prstGeom>
          <a:noFill/>
        </p:spPr>
        <p:txBody>
          <a:bodyPr wrap="none" rtlCol="0">
            <a:spAutoFit/>
          </a:bodyPr>
          <a:lstStyle/>
          <a:p>
            <a:r>
              <a:rPr lang="en-US" sz="4400" smtClean="0"/>
              <a:t>• How much does your poduct cost to make?</a:t>
            </a:r>
          </a:p>
          <a:p>
            <a:r>
              <a:rPr lang="en-US" sz="4400" smtClean="0"/>
              <a:t>• What will it sell for?</a:t>
            </a:r>
          </a:p>
          <a:p>
            <a:r>
              <a:rPr lang="en-US" sz="4400" smtClean="0"/>
              <a:t>• What is your expected profit margin and how </a:t>
            </a:r>
          </a:p>
          <a:p>
            <a:r>
              <a:rPr lang="en-US" sz="4400" smtClean="0"/>
              <a:t>much do you hope to sell?</a:t>
            </a:r>
          </a:p>
          <a:p>
            <a:r>
              <a:rPr lang="en-US" sz="4400" smtClean="0"/>
              <a:t>• Include all of these items using graphs, charts,</a:t>
            </a:r>
          </a:p>
          <a:p>
            <a:r>
              <a:rPr lang="en-US" sz="4400" smtClean="0"/>
              <a:t>or text.</a:t>
            </a:r>
            <a:endParaRPr lang="en-US" sz="4400"/>
          </a:p>
        </p:txBody>
      </p:sp>
      <p:sp>
        <p:nvSpPr>
          <p:cNvPr id="35" name="TextBox 34"/>
          <p:cNvSpPr txBox="1"/>
          <p:nvPr/>
        </p:nvSpPr>
        <p:spPr>
          <a:xfrm>
            <a:off x="30981332" y="13595745"/>
            <a:ext cx="11798936" cy="2123658"/>
          </a:xfrm>
          <a:prstGeom prst="rect">
            <a:avLst/>
          </a:prstGeom>
          <a:noFill/>
        </p:spPr>
        <p:txBody>
          <a:bodyPr wrap="none" rtlCol="0">
            <a:spAutoFit/>
          </a:bodyPr>
          <a:lstStyle/>
          <a:p>
            <a:r>
              <a:rPr lang="en-US" sz="6600" smtClean="0">
                <a:solidFill>
                  <a:srgbClr val="700606"/>
                </a:solidFill>
              </a:rPr>
              <a:t>5 YEAR ANTICIPATED GROWTH OF</a:t>
            </a:r>
          </a:p>
          <a:p>
            <a:pPr algn="ctr"/>
            <a:r>
              <a:rPr lang="en-US" sz="6600" smtClean="0">
                <a:solidFill>
                  <a:srgbClr val="700606"/>
                </a:solidFill>
              </a:rPr>
              <a:t>REVENUE GRAPH OR CHART:</a:t>
            </a:r>
            <a:endParaRPr lang="en-US" sz="4000">
              <a:solidFill>
                <a:srgbClr val="700606"/>
              </a:solidFill>
            </a:endParaRPr>
          </a:p>
        </p:txBody>
      </p:sp>
      <p:sp>
        <p:nvSpPr>
          <p:cNvPr id="36" name="TextBox 35"/>
          <p:cNvSpPr txBox="1"/>
          <p:nvPr/>
        </p:nvSpPr>
        <p:spPr>
          <a:xfrm>
            <a:off x="31306197" y="16169098"/>
            <a:ext cx="11149206" cy="1446550"/>
          </a:xfrm>
          <a:prstGeom prst="rect">
            <a:avLst/>
          </a:prstGeom>
          <a:noFill/>
        </p:spPr>
        <p:txBody>
          <a:bodyPr wrap="none" rtlCol="0">
            <a:spAutoFit/>
          </a:bodyPr>
          <a:lstStyle/>
          <a:p>
            <a:r>
              <a:rPr lang="en-US" sz="4400" smtClean="0"/>
              <a:t>• Include all of these items using graphs, charts,</a:t>
            </a:r>
          </a:p>
          <a:p>
            <a:r>
              <a:rPr lang="en-US" sz="4400" smtClean="0"/>
              <a:t>or text.</a:t>
            </a:r>
            <a:endParaRPr lang="en-US" sz="4400"/>
          </a:p>
        </p:txBody>
      </p:sp>
      <p:sp>
        <p:nvSpPr>
          <p:cNvPr id="40" name="Rectangle 39"/>
          <p:cNvSpPr/>
          <p:nvPr/>
        </p:nvSpPr>
        <p:spPr>
          <a:xfrm>
            <a:off x="0" y="0"/>
            <a:ext cx="43891201" cy="462052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7" descr="W:\Customers\LOGOS\L\Lewis University\Lewis Univ white.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880800" y="1121451"/>
            <a:ext cx="6418262" cy="3436252"/>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241807" y="522555"/>
            <a:ext cx="43407604" cy="1323439"/>
          </a:xfrm>
          <a:prstGeom prst="rect">
            <a:avLst/>
          </a:prstGeom>
          <a:noFill/>
        </p:spPr>
        <p:txBody>
          <a:bodyPr wrap="none" rtlCol="0">
            <a:spAutoFit/>
          </a:bodyPr>
          <a:lstStyle/>
          <a:p>
            <a:pPr algn="ctr"/>
            <a:r>
              <a:rPr lang="en-US" sz="8000" b="1" smtClean="0">
                <a:solidFill>
                  <a:schemeClr val="bg1"/>
                </a:solidFill>
              </a:rPr>
              <a:t>YOUR BUSINESS NAME OR TAGLINE GOES HERE</a:t>
            </a:r>
            <a:endParaRPr lang="en-US" sz="4800" b="1">
              <a:solidFill>
                <a:schemeClr val="bg1"/>
              </a:solidFill>
            </a:endParaRPr>
          </a:p>
        </p:txBody>
      </p:sp>
      <p:sp>
        <p:nvSpPr>
          <p:cNvPr id="37" name="TextBox 36"/>
          <p:cNvSpPr txBox="1"/>
          <p:nvPr/>
        </p:nvSpPr>
        <p:spPr>
          <a:xfrm>
            <a:off x="13573744" y="1863188"/>
            <a:ext cx="16743751" cy="1938992"/>
          </a:xfrm>
          <a:prstGeom prst="rect">
            <a:avLst/>
          </a:prstGeom>
          <a:noFill/>
        </p:spPr>
        <p:txBody>
          <a:bodyPr wrap="none" rtlCol="0">
            <a:spAutoFit/>
          </a:bodyPr>
          <a:lstStyle/>
          <a:p>
            <a:pPr algn="ctr"/>
            <a:r>
              <a:rPr lang="en-US" sz="6000" smtClean="0">
                <a:solidFill>
                  <a:schemeClr val="bg1"/>
                </a:solidFill>
              </a:rPr>
              <a:t>Author(s) Name Here. </a:t>
            </a:r>
          </a:p>
          <a:p>
            <a:pPr algn="ctr"/>
            <a:r>
              <a:rPr lang="en-US" sz="6000" smtClean="0">
                <a:solidFill>
                  <a:schemeClr val="bg1"/>
                </a:solidFill>
              </a:rPr>
              <a:t>Lewis University. Elevator Pitch &amp; Poster Competition</a:t>
            </a:r>
            <a:endParaRPr lang="en-US" sz="3600">
              <a:solidFill>
                <a:schemeClr val="bg1"/>
              </a:solidFill>
            </a:endParaRPr>
          </a:p>
        </p:txBody>
      </p:sp>
      <p:sp>
        <p:nvSpPr>
          <p:cNvPr id="49" name="TextBox 48"/>
          <p:cNvSpPr txBox="1"/>
          <p:nvPr/>
        </p:nvSpPr>
        <p:spPr>
          <a:xfrm>
            <a:off x="20064364" y="16892373"/>
            <a:ext cx="3762473" cy="2123658"/>
          </a:xfrm>
          <a:prstGeom prst="rect">
            <a:avLst/>
          </a:prstGeom>
          <a:noFill/>
        </p:spPr>
        <p:txBody>
          <a:bodyPr wrap="square" rtlCol="0">
            <a:spAutoFit/>
          </a:bodyPr>
          <a:lstStyle/>
          <a:p>
            <a:pPr algn="ctr"/>
            <a:r>
              <a:rPr lang="en-US" sz="6600" smtClean="0">
                <a:solidFill>
                  <a:schemeClr val="tx2">
                    <a:lumMod val="75000"/>
                  </a:schemeClr>
                </a:solidFill>
              </a:rPr>
              <a:t>PHOTOS</a:t>
            </a:r>
          </a:p>
          <a:p>
            <a:pPr algn="ctr"/>
            <a:r>
              <a:rPr lang="en-US" sz="6600" smtClean="0">
                <a:solidFill>
                  <a:schemeClr val="tx2">
                    <a:lumMod val="75000"/>
                  </a:schemeClr>
                </a:solidFill>
              </a:rPr>
              <a:t>HERE</a:t>
            </a:r>
            <a:endParaRPr lang="en-US" sz="4000">
              <a:solidFill>
                <a:schemeClr val="tx2">
                  <a:lumMod val="75000"/>
                </a:schemeClr>
              </a:solidFill>
            </a:endParaRPr>
          </a:p>
        </p:txBody>
      </p:sp>
      <p:sp>
        <p:nvSpPr>
          <p:cNvPr id="33" name="Text Box 48"/>
          <p:cNvSpPr txBox="1">
            <a:spLocks noChangeArrowheads="1"/>
          </p:cNvSpPr>
          <p:nvPr/>
        </p:nvSpPr>
        <p:spPr bwMode="auto">
          <a:xfrm>
            <a:off x="9715500" y="9296400"/>
            <a:ext cx="24460200" cy="14649450"/>
          </a:xfrm>
          <a:prstGeom prst="rect">
            <a:avLst/>
          </a:prstGeom>
          <a:solidFill>
            <a:schemeClr val="bg1"/>
          </a:solidFill>
          <a:ln w="381000">
            <a:solidFill>
              <a:srgbClr val="FF0000"/>
            </a:solidFill>
            <a:miter lim="800000"/>
            <a:headEnd/>
            <a:tailEnd/>
          </a:ln>
        </p:spPr>
        <p:txBody>
          <a:bodyPr lIns="365760" tIns="365760" rIns="365760" bIns="365760">
            <a:spAutoFit/>
          </a:bodyPr>
          <a:lstStyle>
            <a:lvl1pPr defTabSz="3762375" eaLnBrk="0" hangingPunct="0">
              <a:defRPr sz="8600">
                <a:solidFill>
                  <a:schemeClr val="tx1"/>
                </a:solidFill>
                <a:latin typeface="Calibri" pitchFamily="34" charset="0"/>
                <a:cs typeface="Arial" pitchFamily="34" charset="0"/>
              </a:defRPr>
            </a:lvl1pPr>
            <a:lvl2pPr marL="742950" indent="-285750" defTabSz="3762375" eaLnBrk="0" hangingPunct="0">
              <a:defRPr sz="8600">
                <a:solidFill>
                  <a:schemeClr val="tx1"/>
                </a:solidFill>
                <a:latin typeface="Calibri" pitchFamily="34" charset="0"/>
                <a:cs typeface="Arial" pitchFamily="34" charset="0"/>
              </a:defRPr>
            </a:lvl2pPr>
            <a:lvl3pPr marL="1143000" indent="-228600" defTabSz="3762375" eaLnBrk="0" hangingPunct="0">
              <a:defRPr sz="8600">
                <a:solidFill>
                  <a:schemeClr val="tx1"/>
                </a:solidFill>
                <a:latin typeface="Calibri" pitchFamily="34" charset="0"/>
                <a:cs typeface="Arial" pitchFamily="34" charset="0"/>
              </a:defRPr>
            </a:lvl3pPr>
            <a:lvl4pPr marL="1600200" indent="-228600" defTabSz="3762375" eaLnBrk="0" hangingPunct="0">
              <a:defRPr sz="8600">
                <a:solidFill>
                  <a:schemeClr val="tx1"/>
                </a:solidFill>
                <a:latin typeface="Calibri" pitchFamily="34" charset="0"/>
                <a:cs typeface="Arial" pitchFamily="34" charset="0"/>
              </a:defRPr>
            </a:lvl4pPr>
            <a:lvl5pPr marL="2057400" indent="-228600" defTabSz="3762375" eaLnBrk="0" hangingPunct="0">
              <a:defRPr sz="8600">
                <a:solidFill>
                  <a:schemeClr val="tx1"/>
                </a:solidFill>
                <a:latin typeface="Calibri" pitchFamily="34" charset="0"/>
                <a:cs typeface="Arial" pitchFamily="34" charset="0"/>
              </a:defRPr>
            </a:lvl5pPr>
            <a:lvl6pPr marL="2514600" indent="-228600" defTabSz="3762375" eaLnBrk="0" fontAlgn="base" hangingPunct="0">
              <a:spcBef>
                <a:spcPct val="0"/>
              </a:spcBef>
              <a:spcAft>
                <a:spcPct val="0"/>
              </a:spcAft>
              <a:defRPr sz="8600">
                <a:solidFill>
                  <a:schemeClr val="tx1"/>
                </a:solidFill>
                <a:latin typeface="Calibri" pitchFamily="34" charset="0"/>
                <a:cs typeface="Arial" pitchFamily="34" charset="0"/>
              </a:defRPr>
            </a:lvl6pPr>
            <a:lvl7pPr marL="2971800" indent="-228600" defTabSz="3762375" eaLnBrk="0" fontAlgn="base" hangingPunct="0">
              <a:spcBef>
                <a:spcPct val="0"/>
              </a:spcBef>
              <a:spcAft>
                <a:spcPct val="0"/>
              </a:spcAft>
              <a:defRPr sz="8600">
                <a:solidFill>
                  <a:schemeClr val="tx1"/>
                </a:solidFill>
                <a:latin typeface="Calibri" pitchFamily="34" charset="0"/>
                <a:cs typeface="Arial" pitchFamily="34" charset="0"/>
              </a:defRPr>
            </a:lvl7pPr>
            <a:lvl8pPr marL="3429000" indent="-228600" defTabSz="3762375" eaLnBrk="0" fontAlgn="base" hangingPunct="0">
              <a:spcBef>
                <a:spcPct val="0"/>
              </a:spcBef>
              <a:spcAft>
                <a:spcPct val="0"/>
              </a:spcAft>
              <a:defRPr sz="8600">
                <a:solidFill>
                  <a:schemeClr val="tx1"/>
                </a:solidFill>
                <a:latin typeface="Calibri" pitchFamily="34" charset="0"/>
                <a:cs typeface="Arial" pitchFamily="34" charset="0"/>
              </a:defRPr>
            </a:lvl8pPr>
            <a:lvl9pPr marL="3886200" indent="-228600" defTabSz="3762375" eaLnBrk="0" fontAlgn="base" hangingPunct="0">
              <a:spcBef>
                <a:spcPct val="0"/>
              </a:spcBef>
              <a:spcAft>
                <a:spcPct val="0"/>
              </a:spcAft>
              <a:defRPr sz="8600">
                <a:solidFill>
                  <a:schemeClr val="tx1"/>
                </a:solidFill>
                <a:latin typeface="Calibri" pitchFamily="34" charset="0"/>
                <a:cs typeface="Arial" pitchFamily="34" charset="0"/>
              </a:defRPr>
            </a:lvl9pPr>
          </a:lstStyle>
          <a:p>
            <a:pPr eaLnBrk="1" hangingPunct="1"/>
            <a:r>
              <a:rPr lang="en-US" altLang="ja-JP" sz="4600" dirty="0"/>
              <a:t>This research template complements of MakeSigns.com</a:t>
            </a:r>
          </a:p>
          <a:p>
            <a:pPr eaLnBrk="1" hangingPunct="1"/>
            <a:r>
              <a:rPr lang="en-US" altLang="ja-JP" sz="4600" dirty="0"/>
              <a:t> </a:t>
            </a:r>
          </a:p>
          <a:p>
            <a:pPr eaLnBrk="1" hangingPunct="1"/>
            <a:r>
              <a:rPr lang="en-US" altLang="ja-JP" sz="4600" dirty="0"/>
              <a:t>If you opened this file directly from a web browser, you’ll want to save it to your computer before adding your poster information.</a:t>
            </a:r>
            <a:br>
              <a:rPr lang="en-US" altLang="ja-JP" sz="4600" dirty="0"/>
            </a:br>
            <a:endParaRPr lang="en-US" altLang="ja-JP" sz="4600" dirty="0"/>
          </a:p>
          <a:p>
            <a:pPr eaLnBrk="1" hangingPunct="1"/>
            <a:r>
              <a:rPr lang="en-US" altLang="ja-JP" sz="4600" dirty="0"/>
              <a:t>This template has a page size of </a:t>
            </a:r>
            <a:r>
              <a:rPr lang="en-US" altLang="ja-JP" sz="4600" b="1" dirty="0"/>
              <a:t>36”x 48”</a:t>
            </a:r>
            <a:r>
              <a:rPr lang="en-US" altLang="ja-JP" sz="4600" dirty="0"/>
              <a:t>. When uploaded at MakeSigns.com, this template can be used to order posters in the following sizes: </a:t>
            </a:r>
            <a:r>
              <a:rPr lang="en-US" altLang="ja-JP" sz="4600" b="1" dirty="0"/>
              <a:t>36”x 48”, 42”x 56”, 48”x 64”, 31.5” x 42” and 27”x 36”.</a:t>
            </a:r>
            <a:br>
              <a:rPr lang="en-US" altLang="ja-JP" sz="4600" b="1" dirty="0"/>
            </a:br>
            <a:endParaRPr lang="en-US" altLang="ja-JP" sz="4600" dirty="0"/>
          </a:p>
          <a:p>
            <a:pPr eaLnBrk="1" hangingPunct="1"/>
            <a:r>
              <a:rPr lang="en-US" altLang="ja-JP" sz="4600" dirty="0"/>
              <a:t>We recommend that you avoid changing the page size of the template. Please keep in mind, if you do change the page size it will alter the available print sizes listed above.</a:t>
            </a:r>
          </a:p>
          <a:p>
            <a:pPr eaLnBrk="1" hangingPunct="1"/>
            <a:r>
              <a:rPr lang="en-US" altLang="ja-JP" sz="4600" dirty="0"/>
              <a:t>Any changes to the template size should be done before entering your information.</a:t>
            </a:r>
          </a:p>
          <a:p>
            <a:pPr eaLnBrk="1" hangingPunct="1"/>
            <a:r>
              <a:rPr lang="en-US" altLang="ja-JP" sz="4600" dirty="0"/>
              <a:t>If you have any questions about </a:t>
            </a:r>
            <a:r>
              <a:rPr lang="en-US" altLang="ja-JP" sz="4600" dirty="0">
                <a:hlinkClick r:id="rId4"/>
              </a:rPr>
              <a:t>creating a scientific poster</a:t>
            </a:r>
            <a:r>
              <a:rPr lang="en-US" altLang="ja-JP" sz="4600" dirty="0"/>
              <a:t>, visit MakeSigns.com or email us at </a:t>
            </a:r>
            <a:r>
              <a:rPr lang="en-US" altLang="ja-JP" sz="4600" dirty="0">
                <a:hlinkClick r:id="rId5"/>
              </a:rPr>
              <a:t>support@graphicsland.com</a:t>
            </a:r>
            <a:r>
              <a:rPr lang="en-US" altLang="ja-JP" sz="4600" dirty="0"/>
              <a:t> </a:t>
            </a:r>
          </a:p>
          <a:p>
            <a:pPr eaLnBrk="1" hangingPunct="1"/>
            <a:endParaRPr lang="en-US" altLang="ja-JP" sz="4600" dirty="0"/>
          </a:p>
          <a:p>
            <a:pPr eaLnBrk="1" hangingPunct="1"/>
            <a:r>
              <a:rPr lang="en-US" altLang="ja-JP" sz="4600" dirty="0"/>
              <a:t>We offer these scientific poster templates free of charge to help you create and design a poster presentation with ease.</a:t>
            </a:r>
          </a:p>
          <a:p>
            <a:pPr eaLnBrk="1" hangingPunct="1"/>
            <a:endParaRPr lang="en-US" altLang="ja-JP" sz="4600" dirty="0"/>
          </a:p>
          <a:p>
            <a:pPr eaLnBrk="1" hangingPunct="1"/>
            <a:r>
              <a:rPr lang="en-US" altLang="ja-JP" sz="4600" b="1" dirty="0">
                <a:solidFill>
                  <a:srgbClr val="FF0000"/>
                </a:solidFill>
              </a:rPr>
              <a:t>TO DELETE THIS BOX, CLICK ON THE RED BORDER AND PRESS THE DELETE KEY ON YOUR KEYBOARD.</a:t>
            </a:r>
          </a:p>
          <a:p>
            <a:pPr algn="r" eaLnBrk="1" hangingPunct="1"/>
            <a:r>
              <a:rPr lang="en-US" altLang="ja-JP" sz="3000" dirty="0"/>
              <a:t>©</a:t>
            </a:r>
            <a:r>
              <a:rPr lang="en-US" altLang="ja-JP" sz="3000" dirty="0" smtClean="0"/>
              <a:t>2015 </a:t>
            </a:r>
            <a:r>
              <a:rPr lang="en-US" altLang="ja-JP" sz="3000" dirty="0" err="1"/>
              <a:t>Graphicsland</a:t>
            </a:r>
            <a:endParaRPr lang="en-US" sz="3000" dirty="0"/>
          </a:p>
        </p:txBody>
      </p:sp>
    </p:spTree>
    <p:extLst>
      <p:ext uri="{BB962C8B-B14F-4D97-AF65-F5344CB8AC3E}">
        <p14:creationId xmlns:p14="http://schemas.microsoft.com/office/powerpoint/2010/main" val="3502571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2698</TotalTime>
  <Words>275</Words>
  <Application>Microsoft Office PowerPoint</Application>
  <PresentationFormat>Custom</PresentationFormat>
  <Paragraphs>48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JustinD</cp:lastModifiedBy>
  <cp:revision>27</cp:revision>
  <dcterms:created xsi:type="dcterms:W3CDTF">2015-02-18T19:57:18Z</dcterms:created>
  <dcterms:modified xsi:type="dcterms:W3CDTF">2015-02-20T17:54:01Z</dcterms:modified>
</cp:coreProperties>
</file>